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6" r:id="rId4"/>
    <p:sldId id="258" r:id="rId5"/>
    <p:sldId id="259" r:id="rId6"/>
    <p:sldId id="260" r:id="rId7"/>
    <p:sldId id="263" r:id="rId8"/>
    <p:sldId id="284" r:id="rId9"/>
    <p:sldId id="279" r:id="rId10"/>
    <p:sldId id="285" r:id="rId11"/>
    <p:sldId id="267" r:id="rId12"/>
    <p:sldId id="268" r:id="rId13"/>
    <p:sldId id="269" r:id="rId14"/>
    <p:sldId id="271" r:id="rId15"/>
    <p:sldId id="278" r:id="rId16"/>
    <p:sldId id="282" r:id="rId17"/>
    <p:sldId id="283" r:id="rId18"/>
    <p:sldId id="280" r:id="rId19"/>
    <p:sldId id="281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07766-453C-426D-8590-BABA9D51F84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09BB-28A5-4685-A162-600DF00E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Немаловажной частью издательской деятельности лицея является ежегодный выпуск Лицейского календаря. В 2009-2017 годах в лицее существовал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фотокружок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Его участники в течение нескольких лет создавали шедевры фотографического искусства и составляли из своих снимков "Лицейский календарь". Проект собрал множество наград, в том числе и в крупном районном конкурсе "Диалог с компьютером«. В проекте участвуют наши ученики, их родители, учителя и другие сотрудники.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2060"/>
                </a:solidFill>
              </a:rPr>
              <a:t>С 2020 года проект издания календаря расширил  свои границы и стал интерактивным международным проектом – на его страницах появятся рисунки учащихся лицея и гимназии № 2 г. Волковыска республики Беларусь.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9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Непростое время весной 2020 года привело </a:t>
            </a:r>
            <a:r>
              <a:rPr lang="ru-RU" baseline="0" dirty="0"/>
              <a:t>актив музея лицея к проведению интерактивных акций, посвященных 75-летию Великой Победы. Одна из них – «Голос памяти», в рамках которой учащиеся записывали видеоролики с чтением стихов о Великой Отечественной войне и роликов с чтением стихов Ольги Берггольц. В акции приняли участие учащиеся с 1 по 11 класс, педагоги и родители.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Акция «Журавлик Победы» - акция-поздравление</a:t>
            </a:r>
            <a:r>
              <a:rPr lang="ru-RU" baseline="0" dirty="0"/>
              <a:t> ветеранов Великой Отечественной войны с праздником.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Акция «Звезда в окне» также была посвящена 75-летию Великой Победы.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9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100-летию Со дня рождения Ольги Берггольц</a:t>
            </a:r>
            <a:r>
              <a:rPr lang="ru-RU" baseline="0" dirty="0"/>
              <a:t> был проведен конкурс </a:t>
            </a:r>
            <a:r>
              <a:rPr lang="ru-RU" baseline="0" dirty="0" err="1"/>
              <a:t>фотоколлажей</a:t>
            </a:r>
            <a:r>
              <a:rPr lang="ru-RU" baseline="0" dirty="0"/>
              <a:t> «Так хочется мир  обнять», </a:t>
            </a:r>
            <a:r>
              <a:rPr lang="ru-RU" baseline="0" dirty="0" err="1"/>
              <a:t>матариелами</a:t>
            </a:r>
            <a:r>
              <a:rPr lang="ru-RU" baseline="0" dirty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3C85-B55E-41DE-8352-FEFDA938C2C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E1F8-D7D6-45A2-8016-474F2F900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sites.google.com/view/l329museum/&#1075;&#1083;&#1072;&#1074;&#1085;&#1072;&#1103;?authuser=0" TargetMode="Externa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es.google.com/view/l329museum/&#1075;&#1083;&#1072;&#1074;&#1085;&#1072;&#1103;?authuser=0" TargetMode="External"/><Relationship Id="rId3" Type="http://schemas.openxmlformats.org/officeDocument/2006/relationships/hyperlink" Target="http://school329.spb.ru/extra/school-projects/action-voice-of-memory.html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event194656182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hyperlink" Target="https://www.sites.google.com/view/l329museum/&#1075;&#1083;&#1072;&#1074;&#1085;&#1072;&#1103;?authuser=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es.google.com/view/l329museum/&#1075;&#1083;&#1072;&#1074;&#1085;&#1072;&#1103;?authuser=0" TargetMode="External"/><Relationship Id="rId3" Type="http://schemas.openxmlformats.org/officeDocument/2006/relationships/hyperlink" Target="https://vk.com/event194851815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www.sites.google.com/view/l329museum/&#1075;&#1083;&#1072;&#1074;&#1085;&#1072;&#1103;?authuser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hyperlink" Target="https://www.sites.google.com/view/l329museum/&#1075;&#1083;&#1072;&#1074;&#1085;&#1072;&#1103;?authuser=0" TargetMode="External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hyperlink" Target="https://www.sites.google.com/view/l329museum/&#1075;&#1083;&#1072;&#1074;&#1085;&#1072;&#1103;?authuser=0" TargetMode="External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5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hyperlink" Target="https://www.sites.google.com/view/l329museum/&#1075;&#1083;&#1072;&#1074;&#1085;&#1072;&#1103;?authuser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25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hyperlink" Target="https://www.sites.google.com/view/l329museum/&#1075;&#1083;&#1072;&#1074;&#1085;&#1072;&#1103;?authuser=0" TargetMode="External"/><Relationship Id="rId9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CFBA9-AC66-4BEF-AC57-37F50423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455" y="1250299"/>
            <a:ext cx="8509683" cy="3461657"/>
          </a:xfrm>
        </p:spPr>
        <p:txBody>
          <a:bodyPr>
            <a:noAutofit/>
          </a:bodyPr>
          <a:lstStyle/>
          <a:p>
            <a:r>
              <a:rPr lang="ru-RU" sz="3200" b="1" i="1" dirty="0"/>
              <a:t>Учебно-методическое пособие </a:t>
            </a:r>
            <a:r>
              <a:rPr lang="ru-RU" sz="3200" b="1" dirty="0"/>
              <a:t>«</a:t>
            </a:r>
            <a:r>
              <a:rPr lang="ru-RU" sz="3200" b="1" i="1" dirty="0"/>
              <a:t>Технология интерактивных проектов как новая форма взаимодействия между образовательными организациями в рамках международного и межрегионального сотрудничества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CB222-EBA4-4C29-9109-E5DDD1CF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334" y="5477068"/>
            <a:ext cx="8689976" cy="1371599"/>
          </a:xfrm>
        </p:spPr>
        <p:txBody>
          <a:bodyPr/>
          <a:lstStyle/>
          <a:p>
            <a:pPr algn="r"/>
            <a:r>
              <a:rPr lang="ru-RU" dirty="0"/>
              <a:t>ГБОУ лицей № 329 Невского района Санкт-Петербурга</a:t>
            </a:r>
          </a:p>
          <a:p>
            <a:pPr algn="r"/>
            <a:r>
              <a:rPr lang="ru-RU" dirty="0"/>
              <a:t>2021г.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680D9-68B6-47CE-8B00-D13D69E1F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62" y="302468"/>
            <a:ext cx="1950098" cy="1716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79B15-59D0-4349-8B0D-4F275D25F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62" y="2425958"/>
            <a:ext cx="2622098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2351584" y="22011"/>
            <a:ext cx="9628440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Интерактивная игра «Путешествие во времени»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4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6BD249-3448-4C74-A97C-AC3CFA6A11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25" y="1022676"/>
            <a:ext cx="5606244" cy="40811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46B4A4-4D51-4CBA-AAA8-382B320B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146" y="1258066"/>
            <a:ext cx="4254229" cy="26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213BE3F-79DE-4D83-A0AC-A5250556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558" y="3359776"/>
            <a:ext cx="4341264" cy="312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p">
            <a:extLst>
              <a:ext uri="{FF2B5EF4-FFF2-40B4-BE49-F238E27FC236}">
                <a16:creationId xmlns:a16="http://schemas.microsoft.com/office/drawing/2014/main" id="{A892413D-89E9-44AF-8A59-170DD704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78" y="4549989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A8A63-7782-4EEE-AA91-BE71E79DE7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832" y="4719046"/>
            <a:ext cx="3403192" cy="21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6520172-727F-44F4-A0C5-64245C6B248A}"/>
              </a:ext>
            </a:extLst>
          </p:cNvPr>
          <p:cNvSpPr txBox="1">
            <a:spLocks/>
          </p:cNvSpPr>
          <p:nvPr/>
        </p:nvSpPr>
        <p:spPr>
          <a:xfrm>
            <a:off x="2747468" y="-164134"/>
            <a:ext cx="8019749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акции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CB65877-F16A-4DB8-9549-DD11EB45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16" y="1540383"/>
            <a:ext cx="3088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Акция «Голос памяти»</a:t>
            </a:r>
            <a:endParaRPr lang="ru-RU" altLang="ru-RU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1" descr="img3.jpg">
            <a:extLst>
              <a:ext uri="{FF2B5EF4-FFF2-40B4-BE49-F238E27FC236}">
                <a16:creationId xmlns:a16="http://schemas.microsoft.com/office/drawing/2014/main" id="{CB77CE66-3570-4657-8EF9-F2E30E1B6B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1" y="1160165"/>
            <a:ext cx="4824536" cy="401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Голос памяти.jpg">
            <a:extLst>
              <a:ext uri="{FF2B5EF4-FFF2-40B4-BE49-F238E27FC236}">
                <a16:creationId xmlns:a16="http://schemas.microsoft.com/office/drawing/2014/main" id="{B295952F-A115-4431-AF2B-D2DA7F07C9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980728"/>
            <a:ext cx="2592288" cy="41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D4873B4-3EC2-427D-94D9-0FB79F67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59" y="2826015"/>
            <a:ext cx="3797094" cy="290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20319D-9EF6-4DF6-AB3B-20DEE9FF7E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F06E1BCB-C25D-4EAA-9E0B-2FBE57174770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8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2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85203B-7CC1-4A2E-B732-7586CF151618}"/>
              </a:ext>
            </a:extLst>
          </p:cNvPr>
          <p:cNvSpPr txBox="1">
            <a:spLocks/>
          </p:cNvSpPr>
          <p:nvPr/>
        </p:nvSpPr>
        <p:spPr>
          <a:xfrm>
            <a:off x="2576006" y="159499"/>
            <a:ext cx="8019749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акции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7526DBF-C0A0-421D-BA4D-5742E702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430" y="1762552"/>
            <a:ext cx="3779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Акция «Журавлик Победы»</a:t>
            </a:r>
            <a:endParaRPr lang="ru-RU" altLang="ru-RU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s://sun9-18.userapi.com/c857136/v857136317/173ea9/f7exVL2CA_k.jpg">
            <a:extLst>
              <a:ext uri="{FF2B5EF4-FFF2-40B4-BE49-F238E27FC236}">
                <a16:creationId xmlns:a16="http://schemas.microsoft.com/office/drawing/2014/main" id="{537952C7-7DCB-459F-AD53-6BCBA857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39" y="826721"/>
            <a:ext cx="1788288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142F56C-A9AE-4404-8953-5D7408C8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1698679"/>
            <a:ext cx="4680520" cy="395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s://sun9-63.userapi.com/c856016/v856016462/2390ba/dp66CUxrMCQ.jpg">
            <a:extLst>
              <a:ext uri="{FF2B5EF4-FFF2-40B4-BE49-F238E27FC236}">
                <a16:creationId xmlns:a16="http://schemas.microsoft.com/office/drawing/2014/main" id="{8B3E486E-B578-4C07-880C-5B3F98FE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793" y="2564904"/>
            <a:ext cx="2307964" cy="33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https://sun9-5.userapi.com/c856016/v856016462/23906d/GA3yVo8bMuk.jpg">
            <a:extLst>
              <a:ext uri="{FF2B5EF4-FFF2-40B4-BE49-F238E27FC236}">
                <a16:creationId xmlns:a16="http://schemas.microsoft.com/office/drawing/2014/main" id="{7CCFBE0A-F0E2-4F64-AD08-B9B3F075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94" y="2927390"/>
            <a:ext cx="2276536" cy="343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A4174-A154-4765-A04E-B07C076B6C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EADE7911-6BDB-4C27-B56E-19F36ECC3882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9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55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767754-6ACD-4FCC-8AD5-031A3643BD74}"/>
              </a:ext>
            </a:extLst>
          </p:cNvPr>
          <p:cNvSpPr txBox="1">
            <a:spLocks/>
          </p:cNvSpPr>
          <p:nvPr/>
        </p:nvSpPr>
        <p:spPr>
          <a:xfrm>
            <a:off x="2711624" y="-118682"/>
            <a:ext cx="8019749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акции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2A8E0996-00B6-47C9-9175-08AFE820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1600623"/>
            <a:ext cx="3170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Акция «Звезда в окне»</a:t>
            </a:r>
            <a:endParaRPr lang="ru-RU" altLang="ru-RU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s://sun9-26.userapi.com/c853420/v853420369/22aac1/CgpHmCg1-s8.jpg">
            <a:extLst>
              <a:ext uri="{FF2B5EF4-FFF2-40B4-BE49-F238E27FC236}">
                <a16:creationId xmlns:a16="http://schemas.microsoft.com/office/drawing/2014/main" id="{C9AE142C-04C1-4612-A4AD-401F1887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62" y="1556792"/>
            <a:ext cx="28212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E568F52-6FD0-4E65-97A1-9DFC6B7D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702" y="2036993"/>
            <a:ext cx="4393836" cy="380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s://sun9-60.userapi.com/RWdosdtDl6rc4kA2aI8ftbIbywYwFnIxAZPEMA/DwfnBWTGRrA.jpg">
            <a:extLst>
              <a:ext uri="{FF2B5EF4-FFF2-40B4-BE49-F238E27FC236}">
                <a16:creationId xmlns:a16="http://schemas.microsoft.com/office/drawing/2014/main" id="{C0853FD2-8D43-49E2-9AA2-B943B0BF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2" y="2780928"/>
            <a:ext cx="2376264" cy="361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7C4F58-6C41-4481-8CAE-E52D967694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34244D5-5080-4D99-BEB6-AADAF7CC865A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8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80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1750290" y="223523"/>
            <a:ext cx="9924605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конкурс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к 100-летию со дня рождения Ольги Берггольц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5784D54-3572-407E-A6CD-512B1BA1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14" y="1963807"/>
            <a:ext cx="3201200" cy="456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B5DEE46-2E83-4D25-B8E7-C153A5C8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987" y="2438366"/>
            <a:ext cx="3456384" cy="361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 descr="6. Болтенкова Вероника _10Б_Одной строкой.png">
            <a:extLst>
              <a:ext uri="{FF2B5EF4-FFF2-40B4-BE49-F238E27FC236}">
                <a16:creationId xmlns:a16="http://schemas.microsoft.com/office/drawing/2014/main" id="{A09E2746-2D36-47A2-8A74-6B6C83359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344" y="2108760"/>
            <a:ext cx="4228842" cy="26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7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5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2332923" y="153164"/>
            <a:ext cx="9218375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</a:rPr>
              <a:t>Проектная деятельность – «Детство моих бабушек и дедушек»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4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pic>
        <p:nvPicPr>
          <p:cNvPr id="12" name="Рисунок 11" descr="D:\детство бабушек и дедушек\Янчевский павел\письмо бабушки.jpg">
            <a:extLst>
              <a:ext uri="{FF2B5EF4-FFF2-40B4-BE49-F238E27FC236}">
                <a16:creationId xmlns:a16="http://schemas.microsoft.com/office/drawing/2014/main" id="{6004F16D-DA88-41ED-8B63-A1B9D0F03FD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311" y="2510273"/>
            <a:ext cx="2589291" cy="37935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Рисунок 15" descr="коллаж.jpg">
            <a:extLst>
              <a:ext uri="{FF2B5EF4-FFF2-40B4-BE49-F238E27FC236}">
                <a16:creationId xmlns:a16="http://schemas.microsoft.com/office/drawing/2014/main" id="{A1F0FCA6-F7C4-4DA3-A34E-3A0A37C96187}"/>
              </a:ext>
            </a:extLst>
          </p:cNvPr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812821" y="958844"/>
            <a:ext cx="4882193" cy="34761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3AFE17-9430-4B18-B4F5-DF20761FEC39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16971" y="2114556"/>
            <a:ext cx="2690532" cy="199937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698C82-241B-4898-B449-6733CA564EA2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872" y="1293708"/>
            <a:ext cx="2616929" cy="2075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Рисунок 20" descr="IMG_20200214_132508.jpg">
            <a:extLst>
              <a:ext uri="{FF2B5EF4-FFF2-40B4-BE49-F238E27FC236}">
                <a16:creationId xmlns:a16="http://schemas.microsoft.com/office/drawing/2014/main" id="{95C39FB1-3F21-4ACD-B940-283CE10F7F66}"/>
              </a:ext>
            </a:extLst>
          </p:cNvPr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542646" y="4407023"/>
            <a:ext cx="2814329" cy="23123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2" name="Рисунок 21" descr="IMG_20200123_103819.jpg">
            <a:extLst>
              <a:ext uri="{FF2B5EF4-FFF2-40B4-BE49-F238E27FC236}">
                <a16:creationId xmlns:a16="http://schemas.microsoft.com/office/drawing/2014/main" id="{970B9974-44BF-496A-BEBA-E4E43C32C448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28" y="4530091"/>
            <a:ext cx="1340452" cy="1786853"/>
          </a:xfrm>
          <a:prstGeom prst="rect">
            <a:avLst/>
          </a:prstGeom>
        </p:spPr>
      </p:pic>
      <p:pic>
        <p:nvPicPr>
          <p:cNvPr id="23" name="Рисунок 22" descr="рогатки.jpg">
            <a:extLst>
              <a:ext uri="{FF2B5EF4-FFF2-40B4-BE49-F238E27FC236}">
                <a16:creationId xmlns:a16="http://schemas.microsoft.com/office/drawing/2014/main" id="{2F76B4C4-1867-4A10-A9E0-82A0B91F6362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802" y="4431438"/>
            <a:ext cx="1960169" cy="219910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735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490" y="131480"/>
            <a:ext cx="429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9930" y="3061252"/>
            <a:ext cx="283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Переписка с </a:t>
            </a:r>
            <a:r>
              <a:rPr lang="ru-RU" dirty="0" err="1"/>
              <a:t>Сидорчмк</a:t>
            </a:r>
            <a:r>
              <a:rPr lang="ru-RU" dirty="0"/>
              <a:t> Т.Л.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61" y="808383"/>
            <a:ext cx="6258296" cy="38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815" y="242844"/>
            <a:ext cx="4445391" cy="2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93" y="2342445"/>
            <a:ext cx="5974743" cy="4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854" y="3000108"/>
            <a:ext cx="6456244" cy="34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24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427" y="377686"/>
            <a:ext cx="508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Презентационный этап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3685">
            <a:off x="356162" y="2022905"/>
            <a:ext cx="5382025" cy="30273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 descr="IMG_20200320_101156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64" y="1250301"/>
            <a:ext cx="4309282" cy="336160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705" y="4071898"/>
            <a:ext cx="4444887" cy="25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37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2351584" y="-80102"/>
            <a:ext cx="9265028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«Бессмертный полк»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4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DA9C66-0B76-4CC0-96BC-20C8B477F8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88" y="920563"/>
            <a:ext cx="7334172" cy="37450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41EB40-D1B9-4760-A680-5AEBEDE19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19" y="2228582"/>
            <a:ext cx="1630325" cy="1895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867740-7DE9-4955-9285-DA1991BE5C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474" y="4616839"/>
            <a:ext cx="1744825" cy="18908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1BEA6-3780-4E5C-BC20-58164E1659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490" y="4415547"/>
            <a:ext cx="2649582" cy="2043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8CE38-0768-4E08-A0A2-37B23FFE8E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29" y="787643"/>
            <a:ext cx="2975983" cy="3943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EABDF-61C2-4C76-9FEF-E9BF127AB8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845" y="5015783"/>
            <a:ext cx="2524583" cy="16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1650098" y="59523"/>
            <a:ext cx="9265028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</a:rPr>
              <a:t>Проектная деятельность – фестиваль детских рисунков «Мы рисуем свой мир»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4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70A757-3104-40B8-A93B-7665536E2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06" y="1207079"/>
            <a:ext cx="5092441" cy="263123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61FA7-8E9C-4CEC-93DC-C674F76070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612" y="1073809"/>
            <a:ext cx="5175380" cy="263123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B754E-F166-4662-A763-229FDEDBD6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122" y="4124829"/>
            <a:ext cx="5015881" cy="25379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3E5216-9A27-4E62-99FB-C0352EEC11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483" y="3998824"/>
            <a:ext cx="4727509" cy="242595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0341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F53F-D6E2-40DE-AAC9-5B759563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77078"/>
          </a:xfrm>
        </p:spPr>
        <p:txBody>
          <a:bodyPr/>
          <a:lstStyle/>
          <a:p>
            <a:r>
              <a:rPr lang="ru-RU" dirty="0"/>
              <a:t>авторский коллектив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C4CF95-561D-4527-8D39-A4B49FCDDD6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5803222"/>
              </p:ext>
            </p:extLst>
          </p:nvPr>
        </p:nvGraphicFramePr>
        <p:xfrm>
          <a:off x="915025" y="828014"/>
          <a:ext cx="10363200" cy="5516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403596995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608944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dirty="0"/>
                        <a:t>Беляева Ольга Александровна, </a:t>
                      </a:r>
                      <a:br>
                        <a:rPr lang="ru-RU" dirty="0"/>
                      </a:br>
                      <a:r>
                        <a:rPr lang="ru-RU" dirty="0"/>
                        <a:t>директор ГБОУ лицей № 329</a:t>
                      </a:r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dirty="0"/>
                        <a:t>Зилинских Анна Васильевна, заместитель директора по УВР, учитель информатики </a:t>
                      </a:r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54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Привезенцева Татьяна Петровна, </a:t>
                      </a:r>
                      <a:br>
                        <a:rPr lang="ru-RU" b="1" dirty="0"/>
                      </a:br>
                      <a:r>
                        <a:rPr lang="ru-RU" b="1" dirty="0"/>
                        <a:t>учитель русского языка и литературы </a:t>
                      </a:r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Цивина Евгения Семеновна, </a:t>
                      </a:r>
                      <a:br>
                        <a:rPr lang="ru-RU" b="1" dirty="0"/>
                      </a:br>
                      <a:r>
                        <a:rPr lang="ru-RU" b="1" dirty="0"/>
                        <a:t>методист </a:t>
                      </a:r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97887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AA684-711C-4627-AE72-9AC9C037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1" y="1090554"/>
            <a:ext cx="1714500" cy="1714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83EB07-C6E5-41D9-B357-1620D9FC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31" y="1090554"/>
            <a:ext cx="1714500" cy="1714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C83BF5-1AB7-407E-A584-636AAE03B8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97" y="3633067"/>
            <a:ext cx="1340207" cy="2041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426002-E42F-448E-BAD3-4D3A7B5751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127" y="3802931"/>
            <a:ext cx="1248308" cy="18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8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1721901" y="131606"/>
            <a:ext cx="8974972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Проектная деятельность – лицейский календарь и газета «Перемены»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3EB378-A5DF-433B-B5FF-C6F3ED698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sp>
        <p:nvSpPr>
          <p:cNvPr id="12" name="Нижний колонтитул 7">
            <a:extLst>
              <a:ext uri="{FF2B5EF4-FFF2-40B4-BE49-F238E27FC236}">
                <a16:creationId xmlns:a16="http://schemas.microsoft.com/office/drawing/2014/main" id="{BC1599DC-AFC4-463A-8F08-E30FDFA8329C}"/>
              </a:ext>
            </a:extLst>
          </p:cNvPr>
          <p:cNvSpPr txBox="1">
            <a:spLocks/>
          </p:cNvSpPr>
          <p:nvPr/>
        </p:nvSpPr>
        <p:spPr>
          <a:xfrm>
            <a:off x="7176120" y="6489524"/>
            <a:ext cx="4803904" cy="34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4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97ACB6-F55D-4B88-BF8B-6BC34D22C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25" y="1393193"/>
            <a:ext cx="3113047" cy="42330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B7961-9DFC-4CB3-B06F-BEA5AB12B4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365" y="3021423"/>
            <a:ext cx="2504332" cy="3720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DA662-BD92-4723-8B6B-AA9D773E8D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429" y="1257041"/>
            <a:ext cx="2979959" cy="4153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809EEE-A3AE-4500-A66C-0C00E83315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358" y="2779550"/>
            <a:ext cx="2704082" cy="3848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FD109D-BABD-4AD5-A329-BEE0416F30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985" y="1180931"/>
            <a:ext cx="2253924" cy="3150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6C701-B3D4-4649-A069-E71DC96E96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6099" y="3201571"/>
            <a:ext cx="2253925" cy="31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078B-1232-4524-9153-46CEF5F6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06430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D6848-87E6-4A48-B1CE-5EAFF2779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476" y="1399706"/>
            <a:ext cx="10363826" cy="226722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Методика, разработанная в ГБОУ лицее № 329, предусматривает совместное интерактивное взаимодействие коллективов разных образовательных учреждений по различным направлениям воспитательной и внеурочной деятельности, в которой использование он-</a:t>
            </a:r>
            <a:r>
              <a:rPr lang="ru-RU" dirty="0" err="1"/>
              <a:t>лайн</a:t>
            </a:r>
            <a:r>
              <a:rPr lang="ru-RU" dirty="0"/>
              <a:t> технологий позволяет сделать процесс совместной работы  комфортным и доступным для всех участников образовательного процесса.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A03D12-E408-4207-A104-EB7BFE712E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0" y="4209654"/>
            <a:ext cx="2102392" cy="2018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9CDC7-D6A7-4381-914F-EA485E73E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826" y="4194886"/>
            <a:ext cx="2323323" cy="2033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02627-9591-4DB4-9C7F-A7C889D202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017" y="4194886"/>
            <a:ext cx="1516537" cy="2033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090875-29CE-4464-9AD3-9D39FDD9C4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503" y="4202270"/>
            <a:ext cx="4560091" cy="20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F53F-D6E2-40DE-AAC9-5B759563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77078"/>
          </a:xfrm>
        </p:spPr>
        <p:txBody>
          <a:bodyPr/>
          <a:lstStyle/>
          <a:p>
            <a:r>
              <a:rPr lang="ru-RU" dirty="0"/>
              <a:t>авторский коллектив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C4CF95-561D-4527-8D39-A4B49FCDDD6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6075983"/>
              </p:ext>
            </p:extLst>
          </p:nvPr>
        </p:nvGraphicFramePr>
        <p:xfrm>
          <a:off x="915025" y="828014"/>
          <a:ext cx="10363200" cy="579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403596995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608944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Григорьева Наталья Васильевна, </a:t>
                      </a:r>
                      <a:br>
                        <a:rPr lang="ru-RU" b="1" dirty="0"/>
                      </a:br>
                      <a:r>
                        <a:rPr lang="ru-RU" b="1" dirty="0"/>
                        <a:t>учитель русского языка и литературы </a:t>
                      </a:r>
                    </a:p>
                    <a:p>
                      <a:endParaRPr lang="ru-RU" dirty="0"/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Фролова Светлана Дмитриевна, </a:t>
                      </a:r>
                      <a:br>
                        <a:rPr lang="ru-RU" b="1" dirty="0"/>
                      </a:br>
                      <a:r>
                        <a:rPr lang="ru-RU" b="1" dirty="0"/>
                        <a:t>учитель русского языка и литературы </a:t>
                      </a:r>
                    </a:p>
                    <a:p>
                      <a:endParaRPr lang="ru-RU" dirty="0"/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54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Златоумов Дмитрий Павлович, </a:t>
                      </a:r>
                      <a:br>
                        <a:rPr lang="ru-RU" b="1" dirty="0"/>
                      </a:br>
                      <a:r>
                        <a:rPr lang="ru-RU" b="1" dirty="0"/>
                        <a:t>учитель истории и обществознания</a:t>
                      </a:r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</a:txBody>
                  <a:tcPr marL="7620" marR="7620" marT="7620" marB="76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9788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13542-408D-4069-B3FA-621F6FBDE4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991" y="1070999"/>
            <a:ext cx="1238250" cy="1790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370C8C-344D-4395-B9CF-63089456E6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31" y="1208795"/>
            <a:ext cx="1263359" cy="16929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DA4037-5C0F-4B1C-9203-20E612F79D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2" y="3996302"/>
            <a:ext cx="1263359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02FA-9363-4C00-9F75-C57D7FCA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D60E-9743-46D0-8471-45C0D7F86C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533" y="2031190"/>
            <a:ext cx="11299998" cy="20182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Взаимодействие между образовательными учреждениями в рамках межрегионального или международного сотрудничества значительно обогащает и расширяет образовательную и воспитательную среду образовательных учреждений, вскрывает потенциальные резервы целенаправленного формирования личности.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6C7E8-DCE2-467D-A635-BD4FB8E46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0" y="4209654"/>
            <a:ext cx="2102392" cy="2018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1EA79-9303-4C5F-A2EB-D83445880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826" y="4194886"/>
            <a:ext cx="2323323" cy="2033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4AE48A-4613-4D55-A724-DC920059A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017" y="4194886"/>
            <a:ext cx="1516537" cy="2033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DFA622-AEC7-4F94-A54E-2AB312CE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503" y="4202270"/>
            <a:ext cx="4560091" cy="20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36C693-8DCF-441F-B585-84024B27C8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672" y="885050"/>
            <a:ext cx="10198986" cy="2234425"/>
          </a:xfrm>
        </p:spPr>
        <p:txBody>
          <a:bodyPr/>
          <a:lstStyle/>
          <a:p>
            <a:pPr algn="just"/>
            <a:r>
              <a:rPr lang="ru-RU" dirty="0"/>
              <a:t>Межрегиональное и международное сотрудничество помогает совершенствовать навыки коммуникационной культуры учащихся, расширяет возможности образовательных учреждений по формированию положительного имиджа организаций.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72103-2394-4B3C-87F2-85B05D1F7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89" y="2712143"/>
            <a:ext cx="4841327" cy="3088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99EB0-7B74-42CD-9DCE-FD67CCDB3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287" y="2366911"/>
            <a:ext cx="2790525" cy="1870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DE88-C356-491F-B53C-7DE7DA440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457" y="3991977"/>
            <a:ext cx="3156929" cy="19809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BFB6FC-B9CA-468B-945B-6D479B22CF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071" y="4822479"/>
            <a:ext cx="2802587" cy="17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9F01BA-B276-4C14-8184-8D330C775E58}"/>
              </a:ext>
            </a:extLst>
          </p:cNvPr>
          <p:cNvSpPr/>
          <p:nvPr/>
        </p:nvSpPr>
        <p:spPr>
          <a:xfrm>
            <a:off x="4459407" y="503853"/>
            <a:ext cx="2827802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Интерактивный механизм развития коммуникативной компетенции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60AC8F-290D-44C9-9FB7-5AEE06C95750}"/>
              </a:ext>
            </a:extLst>
          </p:cNvPr>
          <p:cNvSpPr/>
          <p:nvPr/>
        </p:nvSpPr>
        <p:spPr>
          <a:xfrm>
            <a:off x="3776409" y="2241680"/>
            <a:ext cx="4193798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Интерактивные проекты социально-патриотической направленности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D10CFC-6668-4076-B1E4-24B2110708F5}"/>
              </a:ext>
            </a:extLst>
          </p:cNvPr>
          <p:cNvSpPr/>
          <p:nvPr/>
        </p:nvSpPr>
        <p:spPr>
          <a:xfrm>
            <a:off x="4779759" y="3560795"/>
            <a:ext cx="2127380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B198E9-FE71-4759-9380-8E370C52F8CE}"/>
              </a:ext>
            </a:extLst>
          </p:cNvPr>
          <p:cNvSpPr/>
          <p:nvPr/>
        </p:nvSpPr>
        <p:spPr>
          <a:xfrm>
            <a:off x="508205" y="4945225"/>
            <a:ext cx="2127380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Сайты ОУ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2445AC-EB2A-4222-A1B5-5E1C6BA0D7CF}"/>
              </a:ext>
            </a:extLst>
          </p:cNvPr>
          <p:cNvSpPr/>
          <p:nvPr/>
        </p:nvSpPr>
        <p:spPr>
          <a:xfrm>
            <a:off x="6696427" y="4945225"/>
            <a:ext cx="2127380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Блоги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660DDA-FC18-4D3C-BF68-77F62406FE57}"/>
              </a:ext>
            </a:extLst>
          </p:cNvPr>
          <p:cNvSpPr/>
          <p:nvPr/>
        </p:nvSpPr>
        <p:spPr>
          <a:xfrm>
            <a:off x="9762931" y="4945225"/>
            <a:ext cx="2127380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Мессенджеры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DC65B6-20BB-4641-B012-351EF6A6F282}"/>
              </a:ext>
            </a:extLst>
          </p:cNvPr>
          <p:cNvSpPr/>
          <p:nvPr/>
        </p:nvSpPr>
        <p:spPr>
          <a:xfrm>
            <a:off x="3629923" y="4945225"/>
            <a:ext cx="2127380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Электронная почта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A1E8D75-B4A2-4AC7-A5C5-9DC39846FA9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873308" y="1763486"/>
            <a:ext cx="0" cy="478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77897C6-D57B-420B-AA51-5DD2DFA970C0}"/>
              </a:ext>
            </a:extLst>
          </p:cNvPr>
          <p:cNvCxnSpPr>
            <a:cxnSpLocks/>
          </p:cNvCxnSpPr>
          <p:nvPr/>
        </p:nvCxnSpPr>
        <p:spPr>
          <a:xfrm flipV="1">
            <a:off x="5843449" y="3100096"/>
            <a:ext cx="0" cy="478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A6F412B-7663-41C5-8806-5238C06BB0D2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1571895" y="3990003"/>
            <a:ext cx="3207864" cy="955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941D028-505E-432A-BDAA-10A195DFEA3E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660955" y="4419211"/>
            <a:ext cx="1182494" cy="526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AE374B6-2C5A-4762-B7C9-48A59E2E25D7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907139" y="3990003"/>
            <a:ext cx="3919482" cy="955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9994440-FE54-43A4-BFE9-E7B06733AB14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H="1" flipV="1">
            <a:off x="5843449" y="4419211"/>
            <a:ext cx="1916668" cy="526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F2F851A3-6CA0-4A93-B58A-3B4F4CF0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6512" y="671067"/>
            <a:ext cx="2578576" cy="17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222E5CC-B38E-495A-AE64-5944B63A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740" y="2298549"/>
            <a:ext cx="2786381" cy="14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BE55EBD8-66CC-4D63-A747-046F8607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851" y="3305992"/>
            <a:ext cx="1918539" cy="11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Объект 3">
            <a:extLst>
              <a:ext uri="{FF2B5EF4-FFF2-40B4-BE49-F238E27FC236}">
                <a16:creationId xmlns:a16="http://schemas.microsoft.com/office/drawing/2014/main" id="{FA4D9CC8-A2B8-4047-A66F-7FC5DE797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2" y="719632"/>
            <a:ext cx="214896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8A2E-E1EB-45C2-A46A-07FF3BD5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A1DD0-7145-4742-9D68-FB130CBB45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>
            <a:normAutofit/>
          </a:bodyPr>
          <a:lstStyle/>
          <a:p>
            <a:r>
              <a:rPr lang="ru-RU" b="1" dirty="0"/>
              <a:t>Для образовательных учреждений — партнеров:</a:t>
            </a:r>
            <a:endParaRPr lang="ru-RU" dirty="0"/>
          </a:p>
          <a:p>
            <a:r>
              <a:rPr lang="ru-RU" dirty="0"/>
              <a:t>расширение сферы сотрудничества;</a:t>
            </a:r>
          </a:p>
          <a:p>
            <a:r>
              <a:rPr lang="ru-RU" dirty="0"/>
              <a:t>подписание договоров со школами-партнерами о сотрудничестве;</a:t>
            </a:r>
          </a:p>
          <a:p>
            <a:r>
              <a:rPr lang="ru-RU" dirty="0"/>
              <a:t>знакомство с мировым педагогическим опытом; </a:t>
            </a:r>
          </a:p>
          <a:p>
            <a:r>
              <a:rPr lang="ru-RU" dirty="0"/>
              <a:t>участие в международных программах, конкурсах, проектах;</a:t>
            </a:r>
          </a:p>
          <a:p>
            <a:r>
              <a:rPr lang="ru-RU" dirty="0"/>
              <a:t>формирование положительного имиджа школы в условиях современных требований к модернизации российской школы;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01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8A2E-E1EB-45C2-A46A-07FF3BD5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A1DD0-7145-4742-9D68-FB130CBB45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07502"/>
            <a:ext cx="10363826" cy="46746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Для учащихся</a:t>
            </a:r>
            <a:endParaRPr lang="ru-RU" dirty="0"/>
          </a:p>
          <a:p>
            <a:r>
              <a:rPr lang="ru-RU" dirty="0"/>
              <a:t>создание условий для реализации личностных потребностей каждого ученика,</a:t>
            </a:r>
          </a:p>
          <a:p>
            <a:r>
              <a:rPr lang="ru-RU" dirty="0"/>
              <a:t>формирование личности, обладающей развитым чувством понимания и уважения других культур;</a:t>
            </a:r>
          </a:p>
          <a:p>
            <a:r>
              <a:rPr lang="ru-RU" dirty="0"/>
              <a:t>формирование у обучающихся гуманистических и нравственных ценностей;</a:t>
            </a:r>
          </a:p>
          <a:p>
            <a:r>
              <a:rPr lang="ru-RU" dirty="0"/>
              <a:t>воспитание коммуникативной культуры учащихся, накопление опыта социально значимой деятельности и исследовательской работы (создание архива материалов, презентации, фотоматериалы, отчеты в виде «круглого стола» по итогам сотрудничества);</a:t>
            </a:r>
          </a:p>
          <a:p>
            <a:r>
              <a:rPr lang="ru-RU" dirty="0"/>
              <a:t>формирование межкультурной толерантности;</a:t>
            </a:r>
          </a:p>
          <a:p>
            <a:r>
              <a:rPr lang="ru-RU" dirty="0"/>
              <a:t>расширение сферы общения обучающихся через взаимодействие с предметной, социальной, информационной средой края и страны-партнера;</a:t>
            </a:r>
          </a:p>
          <a:p>
            <a:r>
              <a:rPr lang="ru-RU" dirty="0"/>
              <a:t>обогащение содержания образования с учетом историко-культурной, геополитической специфики области проживания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4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2351584" y="22011"/>
            <a:ext cx="9628440" cy="10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Дискуссионный клуб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5" y="81752"/>
            <a:ext cx="690561" cy="6769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10E61-5C85-4775-8B8D-F2E6622CA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151" y="1022676"/>
            <a:ext cx="5689600" cy="299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0EA47-BFF5-4128-8412-2458984133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7" y="3429000"/>
            <a:ext cx="4462106" cy="2509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58CF59-C0B2-4C7E-BFF4-F4113F90CE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604" y="4428675"/>
            <a:ext cx="3718767" cy="20918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B0310A-926D-483A-9C3E-6341BCD614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9" y="1139225"/>
            <a:ext cx="4462108" cy="25099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1A4794-053A-4C28-A4ED-D9A7747601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2" y="3765710"/>
            <a:ext cx="1882453" cy="25099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D47BAA-D5EB-4805-9922-00BC8493AA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724" y="4683967"/>
            <a:ext cx="1490309" cy="1987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7BE4C5-21A7-4F2D-A991-7E31592FDA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96" y="5361525"/>
            <a:ext cx="2163924" cy="14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081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162</TotalTime>
  <Words>892</Words>
  <Application>Microsoft Office PowerPoint</Application>
  <PresentationFormat>Широкоэкранный</PresentationFormat>
  <Paragraphs>148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Капля</vt:lpstr>
      <vt:lpstr>Учебно-методическое пособие «Технология интерактивных проектов как новая форма взаимодействия между образовательными организациями в рамках международного и межрегионального сотрудничества»</vt:lpstr>
      <vt:lpstr>авторский коллектив</vt:lpstr>
      <vt:lpstr>авторский коллектив</vt:lpstr>
      <vt:lpstr>Общие положения</vt:lpstr>
      <vt:lpstr>Презентация PowerPoint</vt:lpstr>
      <vt:lpstr>Презентация PowerPoint</vt:lpstr>
      <vt:lpstr>Ожидаемые результаты: </vt:lpstr>
      <vt:lpstr>Ожидаемые результаты: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пособие «Технология интерактивных проектов как новая форма взаимодействия между образовательными организациями в рамках международного и межрегионального сотрудничества»</dc:title>
  <dc:creator>admin</dc:creator>
  <cp:lastModifiedBy>admin</cp:lastModifiedBy>
  <cp:revision>18</cp:revision>
  <dcterms:created xsi:type="dcterms:W3CDTF">2021-03-08T11:07:13Z</dcterms:created>
  <dcterms:modified xsi:type="dcterms:W3CDTF">2021-03-09T10:10:33Z</dcterms:modified>
</cp:coreProperties>
</file>